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Alexandria Medium" panose="02010600030101010101" charset="-78"/>
      <p:regular r:id="rId10"/>
    </p:embeddedFont>
    <p:embeddedFont>
      <p:font typeface="Manrope" panose="02010600030101010101" charset="0"/>
      <p:regular r:id="rId11"/>
    </p:embeddedFont>
    <p:embeddedFont>
      <p:font typeface="Microsoft JhengHei" panose="020B0604030504040204" pitchFamily="34" charset="-120"/>
      <p:regular r:id="rId12"/>
      <p:bold r:id="rId1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96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88582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2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2267" y="947304"/>
            <a:ext cx="7556421" cy="1589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6250"/>
              </a:lnSpc>
            </a:pPr>
            <a:r>
              <a:rPr lang="en-US" sz="50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Intelligent  Interview</a:t>
            </a:r>
          </a:p>
          <a:p>
            <a:pPr algn="ctr">
              <a:lnSpc>
                <a:spcPts val="6250"/>
              </a:lnSpc>
            </a:pPr>
            <a:r>
              <a:rPr lang="en-US" sz="50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Scheduling  System</a:t>
            </a:r>
            <a:endParaRPr lang="en-US" sz="5000" b="1" dirty="0"/>
          </a:p>
        </p:txBody>
      </p:sp>
      <p:sp>
        <p:nvSpPr>
          <p:cNvPr id="4" name="Text 1"/>
          <p:cNvSpPr/>
          <p:nvPr/>
        </p:nvSpPr>
        <p:spPr>
          <a:xfrm>
            <a:off x="793790" y="2748796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39267" y="3066535"/>
            <a:ext cx="6774798" cy="11518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Proposed Enhancements for SOT 2026</a:t>
            </a:r>
            <a:endParaRPr lang="en-US" sz="3600" b="1" dirty="0"/>
          </a:p>
        </p:txBody>
      </p:sp>
      <p:sp>
        <p:nvSpPr>
          <p:cNvPr id="6" name="Text 3"/>
          <p:cNvSpPr/>
          <p:nvPr/>
        </p:nvSpPr>
        <p:spPr>
          <a:xfrm>
            <a:off x="793790" y="4748093"/>
            <a:ext cx="7556421" cy="368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793790" y="5323999"/>
            <a:ext cx="7556421" cy="368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248455" y="5899903"/>
            <a:ext cx="7556421" cy="368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          </a:t>
            </a:r>
            <a:r>
              <a:rPr lang="en-US" sz="18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Submitter: Lynn Zhang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0" y="6475809"/>
            <a:ext cx="7556421" cy="368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                   </a:t>
            </a:r>
            <a:r>
              <a:rPr lang="en-US" sz="1800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Date:2025/09/29</a:t>
            </a:r>
            <a:endParaRPr lang="en-US" sz="1800" b="1" dirty="0"/>
          </a:p>
        </p:txBody>
      </p:sp>
      <p:sp>
        <p:nvSpPr>
          <p:cNvPr id="10" name="Text 7"/>
          <p:cNvSpPr/>
          <p:nvPr/>
        </p:nvSpPr>
        <p:spPr>
          <a:xfrm>
            <a:off x="793790" y="7051715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" y="0"/>
            <a:ext cx="14630400" cy="21033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852" y="2876788"/>
            <a:ext cx="6112907" cy="525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600" b="1" dirty="0">
                <a:solidFill>
                  <a:srgbClr val="5B6E8C"/>
                </a:solidFill>
                <a:latin typeface="Alexandria Medium" pitchFamily="34" charset="0"/>
                <a:cs typeface="Alexandria Medium" pitchFamily="34" charset="-120"/>
              </a:rPr>
              <a:t>Core Pain Points of SOT 2025</a:t>
            </a:r>
          </a:p>
        </p:txBody>
      </p:sp>
      <p:sp>
        <p:nvSpPr>
          <p:cNvPr id="4" name="Text 1"/>
          <p:cNvSpPr/>
          <p:nvPr/>
        </p:nvSpPr>
        <p:spPr>
          <a:xfrm>
            <a:off x="724852" y="3654862"/>
            <a:ext cx="13180695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Based on field research , pain points identified:</a:t>
            </a:r>
          </a:p>
        </p:txBody>
      </p:sp>
      <p:sp>
        <p:nvSpPr>
          <p:cNvPr id="5" name="Shape 2"/>
          <p:cNvSpPr/>
          <p:nvPr/>
        </p:nvSpPr>
        <p:spPr>
          <a:xfrm>
            <a:off x="724852" y="4113133"/>
            <a:ext cx="4281368" cy="2506385"/>
          </a:xfrm>
          <a:prstGeom prst="roundRect">
            <a:avLst>
              <a:gd name="adj" fmla="val 10071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900708" y="4288988"/>
            <a:ext cx="2320171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chemeClr val="accent1">
                    <a:lumMod val="50000"/>
                  </a:schemeClr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Candidate-Side Issues</a:t>
            </a:r>
            <a:endParaRPr lang="en-US" sz="165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900708" y="4652724"/>
            <a:ext cx="392965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1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Information Black Box: No knowledge of interviewer identities</a:t>
            </a:r>
          </a:p>
        </p:txBody>
      </p:sp>
      <p:sp>
        <p:nvSpPr>
          <p:cNvPr id="8" name="Text 5"/>
          <p:cNvSpPr/>
          <p:nvPr/>
        </p:nvSpPr>
        <p:spPr>
          <a:xfrm>
            <a:off x="900708" y="5249704"/>
            <a:ext cx="392965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-34290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Unpredictable Wait Time: Average 2 hours standing</a:t>
            </a:r>
          </a:p>
        </p:txBody>
      </p:sp>
      <p:sp>
        <p:nvSpPr>
          <p:cNvPr id="9" name="Text 6"/>
          <p:cNvSpPr/>
          <p:nvPr/>
        </p:nvSpPr>
        <p:spPr>
          <a:xfrm>
            <a:off x="900708" y="5846683"/>
            <a:ext cx="3929658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-34290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Physical Strain: Affects interview performance</a:t>
            </a:r>
          </a:p>
        </p:txBody>
      </p:sp>
      <p:sp>
        <p:nvSpPr>
          <p:cNvPr id="10" name="Text 7"/>
          <p:cNvSpPr/>
          <p:nvPr/>
        </p:nvSpPr>
        <p:spPr>
          <a:xfrm>
            <a:off x="900708" y="6174581"/>
            <a:ext cx="3929658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-34290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Opportunity Risk: Fear of missing key positions</a:t>
            </a:r>
          </a:p>
        </p:txBody>
      </p:sp>
      <p:sp>
        <p:nvSpPr>
          <p:cNvPr id="11" name="Shape 8"/>
          <p:cNvSpPr/>
          <p:nvPr/>
        </p:nvSpPr>
        <p:spPr>
          <a:xfrm>
            <a:off x="5174456" y="4113133"/>
            <a:ext cx="4281368" cy="2506385"/>
          </a:xfrm>
          <a:prstGeom prst="roundRect">
            <a:avLst>
              <a:gd name="adj" fmla="val 10071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5350312" y="4288988"/>
            <a:ext cx="2797016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chemeClr val="accent1">
                    <a:lumMod val="50000"/>
                  </a:schemeClr>
                </a:solidFill>
                <a:latin typeface="Alexandria Medium" pitchFamily="34" charset="0"/>
                <a:cs typeface="Alexandria Medium" pitchFamily="34" charset="-120"/>
              </a:rPr>
              <a:t>Organizer-Side Challenges</a:t>
            </a:r>
          </a:p>
        </p:txBody>
      </p:sp>
      <p:sp>
        <p:nvSpPr>
          <p:cNvPr id="13" name="Text 10"/>
          <p:cNvSpPr/>
          <p:nvPr/>
        </p:nvSpPr>
        <p:spPr>
          <a:xfrm>
            <a:off x="5350312" y="4652724"/>
            <a:ext cx="392965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1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Labor-Intensive: Extra manpower for order maintenance</a:t>
            </a:r>
          </a:p>
        </p:txBody>
      </p:sp>
      <p:sp>
        <p:nvSpPr>
          <p:cNvPr id="14" name="Text 11"/>
          <p:cNvSpPr/>
          <p:nvPr/>
        </p:nvSpPr>
        <p:spPr>
          <a:xfrm>
            <a:off x="5350312" y="5249704"/>
            <a:ext cx="392965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1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Monitoring Blind Spots: No real-time booth awareness</a:t>
            </a:r>
          </a:p>
        </p:txBody>
      </p:sp>
      <p:sp>
        <p:nvSpPr>
          <p:cNvPr id="15" name="Text 12"/>
          <p:cNvSpPr/>
          <p:nvPr/>
        </p:nvSpPr>
        <p:spPr>
          <a:xfrm>
            <a:off x="5350312" y="5846683"/>
            <a:ext cx="3929658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1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Lack of Data: No quantitative metrics available</a:t>
            </a:r>
          </a:p>
        </p:txBody>
      </p:sp>
      <p:sp>
        <p:nvSpPr>
          <p:cNvPr id="16" name="Shape 13"/>
          <p:cNvSpPr/>
          <p:nvPr/>
        </p:nvSpPr>
        <p:spPr>
          <a:xfrm>
            <a:off x="9624060" y="4113133"/>
            <a:ext cx="4281368" cy="2506385"/>
          </a:xfrm>
          <a:prstGeom prst="roundRect">
            <a:avLst>
              <a:gd name="adj" fmla="val 10071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9799915" y="4288988"/>
            <a:ext cx="2233017" cy="2628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50"/>
              </a:lnSpc>
            </a:pPr>
            <a:r>
              <a:rPr lang="en-US" sz="1650" b="1" dirty="0">
                <a:solidFill>
                  <a:schemeClr val="accent1">
                    <a:lumMod val="50000"/>
                  </a:schemeClr>
                </a:solidFill>
                <a:latin typeface="Alexandria Medium" pitchFamily="34" charset="0"/>
                <a:cs typeface="Alexandria Medium" pitchFamily="34" charset="-120"/>
              </a:rPr>
              <a:t>Employer Challenges</a:t>
            </a:r>
          </a:p>
        </p:txBody>
      </p:sp>
      <p:sp>
        <p:nvSpPr>
          <p:cNvPr id="18" name="Text 15"/>
          <p:cNvSpPr/>
          <p:nvPr/>
        </p:nvSpPr>
        <p:spPr>
          <a:xfrm>
            <a:off x="9799915" y="4652724"/>
            <a:ext cx="392965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1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Extra Burden: Staff needed for queue management</a:t>
            </a:r>
          </a:p>
        </p:txBody>
      </p:sp>
      <p:sp>
        <p:nvSpPr>
          <p:cNvPr id="19" name="Text 16"/>
          <p:cNvSpPr/>
          <p:nvPr/>
        </p:nvSpPr>
        <p:spPr>
          <a:xfrm>
            <a:off x="9799915" y="5249704"/>
            <a:ext cx="392965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1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Information Asymmetry: Can't adjust allocation dynamically</a:t>
            </a:r>
          </a:p>
        </p:txBody>
      </p:sp>
      <p:sp>
        <p:nvSpPr>
          <p:cNvPr id="20" name="Text 17"/>
          <p:cNvSpPr/>
          <p:nvPr/>
        </p:nvSpPr>
        <p:spPr>
          <a:xfrm>
            <a:off x="9799915" y="5846683"/>
            <a:ext cx="392965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100"/>
              </a:lnSpc>
              <a:buSzPct val="100000"/>
              <a:buFont typeface="Arial" panose="020B0604020202020204" pitchFamily="34" charset="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Data Gaps: No detailed post-event performance data</a:t>
            </a:r>
          </a:p>
        </p:txBody>
      </p:sp>
      <p:sp>
        <p:nvSpPr>
          <p:cNvPr id="21" name="Text 18"/>
          <p:cNvSpPr/>
          <p:nvPr/>
        </p:nvSpPr>
        <p:spPr>
          <a:xfrm>
            <a:off x="900708" y="6997898"/>
            <a:ext cx="13004840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b="1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Core Conflict: Traditional Physical Queuing vs. Modern Efficient Recruitment Needs</a:t>
            </a:r>
            <a:endParaRPr lang="en-US" b="1" dirty="0"/>
          </a:p>
        </p:txBody>
      </p:sp>
      <p:sp>
        <p:nvSpPr>
          <p:cNvPr id="22" name="Shape 19"/>
          <p:cNvSpPr/>
          <p:nvPr/>
        </p:nvSpPr>
        <p:spPr>
          <a:xfrm>
            <a:off x="724852" y="6808708"/>
            <a:ext cx="22860" cy="647462"/>
          </a:xfrm>
          <a:prstGeom prst="rect">
            <a:avLst/>
          </a:prstGeom>
          <a:solidFill>
            <a:srgbClr val="AAE4FE"/>
          </a:solidFill>
          <a:ln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8519" y="886897"/>
            <a:ext cx="7619762" cy="1105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Success Metrics - Quantifiable Goals for 2026</a:t>
            </a:r>
            <a:endParaRPr lang="en-US" sz="3450" b="1" dirty="0"/>
          </a:p>
        </p:txBody>
      </p:sp>
      <p:sp>
        <p:nvSpPr>
          <p:cNvPr id="4" name="Text 1"/>
          <p:cNvSpPr/>
          <p:nvPr/>
        </p:nvSpPr>
        <p:spPr>
          <a:xfrm>
            <a:off x="6248519" y="2257782"/>
            <a:ext cx="7619762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Problem-oriented success indicators designed to measure meaningful improvements across all stakeholder groups.</a:t>
            </a:r>
          </a:p>
        </p:txBody>
      </p:sp>
      <p:sp>
        <p:nvSpPr>
          <p:cNvPr id="5" name="Text 2"/>
          <p:cNvSpPr/>
          <p:nvPr/>
        </p:nvSpPr>
        <p:spPr>
          <a:xfrm>
            <a:off x="6248519" y="3111103"/>
            <a:ext cx="2392442" cy="583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50%</a:t>
            </a:r>
            <a:endParaRPr lang="en-US" sz="4550" b="1" dirty="0"/>
          </a:p>
        </p:txBody>
      </p:sp>
      <p:sp>
        <p:nvSpPr>
          <p:cNvPr id="6" name="Text 3"/>
          <p:cNvSpPr/>
          <p:nvPr/>
        </p:nvSpPr>
        <p:spPr>
          <a:xfrm>
            <a:off x="6273760" y="3915847"/>
            <a:ext cx="2341959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Wait Time Reduction</a:t>
            </a:r>
            <a:endParaRPr lang="en-US" sz="1700" b="1" dirty="0"/>
          </a:p>
        </p:txBody>
      </p:sp>
      <p:sp>
        <p:nvSpPr>
          <p:cNvPr id="7" name="Text 4"/>
          <p:cNvSpPr/>
          <p:nvPr/>
        </p:nvSpPr>
        <p:spPr>
          <a:xfrm>
            <a:off x="6248519" y="4298275"/>
            <a:ext cx="2392442" cy="849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Manrope" pitchFamily="34" charset="-120"/>
              </a:rPr>
              <a:t>From 120 minutes to 60 minutes average effective wait time</a:t>
            </a:r>
            <a:endParaRPr lang="en-US" sz="135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862060" y="3111103"/>
            <a:ext cx="2392561" cy="583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4.2/5</a:t>
            </a:r>
            <a:endParaRPr lang="en-US" sz="4550" b="1" dirty="0"/>
          </a:p>
        </p:txBody>
      </p:sp>
      <p:sp>
        <p:nvSpPr>
          <p:cNvPr id="9" name="Text 6"/>
          <p:cNvSpPr/>
          <p:nvPr/>
        </p:nvSpPr>
        <p:spPr>
          <a:xfrm>
            <a:off x="8952548" y="3915847"/>
            <a:ext cx="2211467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Satisfaction Score</a:t>
            </a:r>
            <a:endParaRPr lang="en-US" sz="1700" b="1" dirty="0"/>
          </a:p>
        </p:txBody>
      </p:sp>
      <p:sp>
        <p:nvSpPr>
          <p:cNvPr id="10" name="Text 7"/>
          <p:cNvSpPr/>
          <p:nvPr/>
        </p:nvSpPr>
        <p:spPr>
          <a:xfrm>
            <a:off x="8862060" y="4298275"/>
            <a:ext cx="2392561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200"/>
              </a:lnSpc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Improved from 2.8/5 with zero standing time</a:t>
            </a:r>
          </a:p>
        </p:txBody>
      </p:sp>
      <p:sp>
        <p:nvSpPr>
          <p:cNvPr id="11" name="Text 8"/>
          <p:cNvSpPr/>
          <p:nvPr/>
        </p:nvSpPr>
        <p:spPr>
          <a:xfrm>
            <a:off x="11475720" y="3111103"/>
            <a:ext cx="2392442" cy="583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95%</a:t>
            </a:r>
            <a:endParaRPr lang="en-US" sz="4550" b="1" dirty="0"/>
          </a:p>
        </p:txBody>
      </p:sp>
      <p:sp>
        <p:nvSpPr>
          <p:cNvPr id="12" name="Text 9"/>
          <p:cNvSpPr/>
          <p:nvPr/>
        </p:nvSpPr>
        <p:spPr>
          <a:xfrm>
            <a:off x="11543705" y="3915847"/>
            <a:ext cx="2256353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Interview Guarantee</a:t>
            </a:r>
            <a:endParaRPr lang="en-US" sz="1700" b="1" dirty="0"/>
          </a:p>
        </p:txBody>
      </p:sp>
      <p:sp>
        <p:nvSpPr>
          <p:cNvPr id="13" name="Text 10"/>
          <p:cNvSpPr/>
          <p:nvPr/>
        </p:nvSpPr>
        <p:spPr>
          <a:xfrm>
            <a:off x="11475720" y="4298275"/>
            <a:ext cx="2392442" cy="849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Students secure at least 1 interview with target company</a:t>
            </a:r>
          </a:p>
        </p:txBody>
      </p:sp>
      <p:sp>
        <p:nvSpPr>
          <p:cNvPr id="14" name="Text 11"/>
          <p:cNvSpPr/>
          <p:nvPr/>
        </p:nvSpPr>
        <p:spPr>
          <a:xfrm>
            <a:off x="6248519" y="5589389"/>
            <a:ext cx="2392442" cy="583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50%</a:t>
            </a:r>
            <a:endParaRPr lang="en-US" sz="4550" b="1" dirty="0"/>
          </a:p>
        </p:txBody>
      </p:sp>
      <p:sp>
        <p:nvSpPr>
          <p:cNvPr id="15" name="Text 12"/>
          <p:cNvSpPr/>
          <p:nvPr/>
        </p:nvSpPr>
        <p:spPr>
          <a:xfrm>
            <a:off x="6339007" y="6394132"/>
            <a:ext cx="2211467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Staff Reduction</a:t>
            </a:r>
            <a:endParaRPr lang="en-US" sz="1700" b="1" dirty="0"/>
          </a:p>
        </p:txBody>
      </p:sp>
      <p:sp>
        <p:nvSpPr>
          <p:cNvPr id="16" name="Text 13"/>
          <p:cNvSpPr/>
          <p:nvPr/>
        </p:nvSpPr>
        <p:spPr>
          <a:xfrm>
            <a:off x="6248519" y="6776561"/>
            <a:ext cx="2392442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On-site staff reduced to under 10 people</a:t>
            </a:r>
          </a:p>
        </p:txBody>
      </p:sp>
      <p:sp>
        <p:nvSpPr>
          <p:cNvPr id="17" name="Text 14"/>
          <p:cNvSpPr/>
          <p:nvPr/>
        </p:nvSpPr>
        <p:spPr>
          <a:xfrm>
            <a:off x="8862060" y="5589389"/>
            <a:ext cx="2392561" cy="583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85%</a:t>
            </a:r>
            <a:endParaRPr lang="en-US" sz="4550" b="1" dirty="0"/>
          </a:p>
        </p:txBody>
      </p:sp>
      <p:sp>
        <p:nvSpPr>
          <p:cNvPr id="18" name="Text 15"/>
          <p:cNvSpPr/>
          <p:nvPr/>
        </p:nvSpPr>
        <p:spPr>
          <a:xfrm>
            <a:off x="8952548" y="6394132"/>
            <a:ext cx="2211467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Match Accuracy</a:t>
            </a:r>
            <a:endParaRPr lang="en-US" sz="1700" b="1" dirty="0"/>
          </a:p>
        </p:txBody>
      </p:sp>
      <p:sp>
        <p:nvSpPr>
          <p:cNvPr id="19" name="Text 16"/>
          <p:cNvSpPr/>
          <p:nvPr/>
        </p:nvSpPr>
        <p:spPr>
          <a:xfrm>
            <a:off x="8862060" y="6776561"/>
            <a:ext cx="2392561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200"/>
              </a:lnSpc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Job-candidate match rate increased from 50%</a:t>
            </a:r>
          </a:p>
        </p:txBody>
      </p:sp>
      <p:sp>
        <p:nvSpPr>
          <p:cNvPr id="20" name="Text 17"/>
          <p:cNvSpPr/>
          <p:nvPr/>
        </p:nvSpPr>
        <p:spPr>
          <a:xfrm>
            <a:off x="11475720" y="5589389"/>
            <a:ext cx="2392442" cy="583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550"/>
              </a:lnSpc>
              <a:buNone/>
            </a:pPr>
            <a:r>
              <a:rPr lang="en-US" sz="45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99%</a:t>
            </a:r>
            <a:endParaRPr lang="en-US" sz="4550" b="1" dirty="0"/>
          </a:p>
        </p:txBody>
      </p:sp>
      <p:sp>
        <p:nvSpPr>
          <p:cNvPr id="21" name="Text 18"/>
          <p:cNvSpPr/>
          <p:nvPr/>
        </p:nvSpPr>
        <p:spPr>
          <a:xfrm>
            <a:off x="11566208" y="6394132"/>
            <a:ext cx="2211467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System Uptime</a:t>
            </a:r>
            <a:endParaRPr lang="en-US" sz="1700" b="1" dirty="0"/>
          </a:p>
        </p:txBody>
      </p:sp>
      <p:sp>
        <p:nvSpPr>
          <p:cNvPr id="22" name="Text 19"/>
          <p:cNvSpPr/>
          <p:nvPr/>
        </p:nvSpPr>
        <p:spPr>
          <a:xfrm>
            <a:off x="11475720" y="6776561"/>
            <a:ext cx="2392442" cy="5660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algn="ctr">
              <a:lnSpc>
                <a:spcPts val="22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Handles 500+ concurrent users reliably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837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3052286"/>
            <a:ext cx="9702522" cy="520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Solution Design - Core Technology Innovations</a:t>
            </a:r>
            <a:endParaRPr lang="en-US" sz="3250" b="1" dirty="0"/>
          </a:p>
        </p:txBody>
      </p:sp>
      <p:sp>
        <p:nvSpPr>
          <p:cNvPr id="4" name="Text 1"/>
          <p:cNvSpPr/>
          <p:nvPr/>
        </p:nvSpPr>
        <p:spPr>
          <a:xfrm>
            <a:off x="718066" y="3823216"/>
            <a:ext cx="13194268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Smart Queueing Algorithm System delivering four breakthrough innovations for intelligent queue management.</a:t>
            </a:r>
          </a:p>
        </p:txBody>
      </p:sp>
      <p:sp>
        <p:nvSpPr>
          <p:cNvPr id="5" name="Text 2"/>
          <p:cNvSpPr/>
          <p:nvPr/>
        </p:nvSpPr>
        <p:spPr>
          <a:xfrm>
            <a:off x="718066" y="4277439"/>
            <a:ext cx="16668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B6E8C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3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66" y="4537948"/>
            <a:ext cx="6513790" cy="2286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18066" y="4667012"/>
            <a:ext cx="3420189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Multi-Level Priority Management</a:t>
            </a:r>
            <a:endParaRPr lang="en-US" b="1" dirty="0"/>
          </a:p>
        </p:txBody>
      </p:sp>
      <p:sp>
        <p:nvSpPr>
          <p:cNvPr id="8" name="Text 4"/>
          <p:cNvSpPr/>
          <p:nvPr/>
        </p:nvSpPr>
        <p:spPr>
          <a:xfrm>
            <a:off x="718066" y="5002411"/>
            <a:ext cx="651379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High-Priority Mechanism → Smart Insertion → Conflict Resolution → Real-Time Sync architecture ensures fairness while preventing abuse through limited priority credits</a:t>
            </a:r>
            <a:r>
              <a:rPr lang="en-US" sz="13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300" dirty="0"/>
          </a:p>
        </p:txBody>
      </p:sp>
      <p:sp>
        <p:nvSpPr>
          <p:cNvPr id="9" name="Text 5"/>
          <p:cNvSpPr/>
          <p:nvPr/>
        </p:nvSpPr>
        <p:spPr>
          <a:xfrm>
            <a:off x="7398544" y="4277439"/>
            <a:ext cx="16668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B6E8C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3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8544" y="4537948"/>
            <a:ext cx="6513790" cy="22860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398544" y="4667012"/>
            <a:ext cx="2610326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Dynamic Smart Insertion</a:t>
            </a:r>
            <a:endParaRPr lang="en-US" b="1" dirty="0"/>
          </a:p>
        </p:txBody>
      </p:sp>
      <p:sp>
        <p:nvSpPr>
          <p:cNvPr id="12" name="Text 7"/>
          <p:cNvSpPr/>
          <p:nvPr/>
        </p:nvSpPr>
        <p:spPr>
          <a:xfrm>
            <a:off x="7398544" y="5027414"/>
            <a:ext cx="651379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Algorithm calculates dynamic threshold = avg interview time + buffer. Triggers insertion suggestions when priority wait exceeds normal wait by threshold amount</a:t>
            </a:r>
            <a:r>
              <a:rPr lang="en-US" sz="13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300" dirty="0"/>
          </a:p>
        </p:txBody>
      </p:sp>
      <p:sp>
        <p:nvSpPr>
          <p:cNvPr id="13" name="Text 8"/>
          <p:cNvSpPr/>
          <p:nvPr/>
        </p:nvSpPr>
        <p:spPr>
          <a:xfrm>
            <a:off x="718066" y="5852517"/>
            <a:ext cx="16668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B6E8C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3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66" y="6096357"/>
            <a:ext cx="6513790" cy="2286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18066" y="6242090"/>
            <a:ext cx="3343513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Auto Conflict Resolution Engine</a:t>
            </a:r>
            <a:endParaRPr lang="en-US" b="1" dirty="0"/>
          </a:p>
        </p:txBody>
      </p:sp>
      <p:sp>
        <p:nvSpPr>
          <p:cNvPr id="16" name="Text 10"/>
          <p:cNvSpPr/>
          <p:nvPr/>
        </p:nvSpPr>
        <p:spPr>
          <a:xfrm>
            <a:off x="718066" y="6621422"/>
            <a:ext cx="651379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100"/>
              </a:lnSpc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Three-tier priority system (High 3pts &gt; Inserted 2pts &gt; Normal 1pt) with up to 7 rounds of auto adjustment ensuring convergence with graceful degradation.</a:t>
            </a:r>
          </a:p>
        </p:txBody>
      </p:sp>
      <p:sp>
        <p:nvSpPr>
          <p:cNvPr id="17" name="Text 11"/>
          <p:cNvSpPr/>
          <p:nvPr/>
        </p:nvSpPr>
        <p:spPr>
          <a:xfrm>
            <a:off x="7398544" y="5852517"/>
            <a:ext cx="166688" cy="208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B6E8C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lang="en-US" sz="1300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8544" y="6096357"/>
            <a:ext cx="6513790" cy="22860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7398544" y="6242090"/>
            <a:ext cx="348888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Virtual Queuing + Real-Time Sync</a:t>
            </a:r>
            <a:endParaRPr lang="en-US" b="1" dirty="0"/>
          </a:p>
        </p:txBody>
      </p:sp>
      <p:sp>
        <p:nvSpPr>
          <p:cNvPr id="20" name="Text 13"/>
          <p:cNvSpPr/>
          <p:nvPr/>
        </p:nvSpPr>
        <p:spPr>
          <a:xfrm>
            <a:off x="7398544" y="6602492"/>
            <a:ext cx="6513790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ts val="21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WebSocket + Redis + DB persistence tech stack eliminates physical queuing, supports resting while waiting with distributed locks for concurrency safety.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9995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9015" y="2676287"/>
            <a:ext cx="7941945" cy="4998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Business Case - Value &amp; Impact Analysis</a:t>
            </a:r>
            <a:endParaRPr lang="en-US" sz="3100" b="1" dirty="0"/>
          </a:p>
        </p:txBody>
      </p:sp>
      <p:sp>
        <p:nvSpPr>
          <p:cNvPr id="4" name="Text 1"/>
          <p:cNvSpPr/>
          <p:nvPr/>
        </p:nvSpPr>
        <p:spPr>
          <a:xfrm>
            <a:off x="689015" y="3416022"/>
            <a:ext cx="13252371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Multi-stakeholder value creation demonstrating significant benefits and sustainable implementation across all user groups.</a:t>
            </a:r>
          </a:p>
        </p:txBody>
      </p:sp>
      <p:sp>
        <p:nvSpPr>
          <p:cNvPr id="5" name="Text 2"/>
          <p:cNvSpPr/>
          <p:nvPr/>
        </p:nvSpPr>
        <p:spPr>
          <a:xfrm>
            <a:off x="689015" y="4011811"/>
            <a:ext cx="1999536" cy="249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For Students</a:t>
            </a:r>
            <a:endParaRPr lang="en-US" sz="1550" b="1" dirty="0"/>
          </a:p>
        </p:txBody>
      </p:sp>
      <p:sp>
        <p:nvSpPr>
          <p:cNvPr id="6" name="Text 3"/>
          <p:cNvSpPr/>
          <p:nvPr/>
        </p:nvSpPr>
        <p:spPr>
          <a:xfrm>
            <a:off x="689015" y="4421505"/>
            <a:ext cx="4111704" cy="511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Maximized Time Value: From passive 2-hr wait to active 60-min planning</a:t>
            </a:r>
          </a:p>
        </p:txBody>
      </p:sp>
      <p:sp>
        <p:nvSpPr>
          <p:cNvPr id="7" name="Text 4"/>
          <p:cNvSpPr/>
          <p:nvPr/>
        </p:nvSpPr>
        <p:spPr>
          <a:xfrm>
            <a:off x="689015" y="4989433"/>
            <a:ext cx="4111704" cy="511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Improved Experience: Wait in rest area vs. standing for hours</a:t>
            </a:r>
          </a:p>
        </p:txBody>
      </p:sp>
      <p:sp>
        <p:nvSpPr>
          <p:cNvPr id="8" name="Text 5"/>
          <p:cNvSpPr/>
          <p:nvPr/>
        </p:nvSpPr>
        <p:spPr>
          <a:xfrm>
            <a:off x="689015" y="5557361"/>
            <a:ext cx="4111704" cy="511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Information Transparency: Know interviewers in advance</a:t>
            </a:r>
          </a:p>
        </p:txBody>
      </p:sp>
      <p:sp>
        <p:nvSpPr>
          <p:cNvPr id="9" name="Text 6"/>
          <p:cNvSpPr/>
          <p:nvPr/>
        </p:nvSpPr>
        <p:spPr>
          <a:xfrm>
            <a:off x="689015" y="6125289"/>
            <a:ext cx="4111704" cy="511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Guaranteed Opportunities: At least 1 key interview assured</a:t>
            </a:r>
          </a:p>
        </p:txBody>
      </p:sp>
      <p:sp>
        <p:nvSpPr>
          <p:cNvPr id="10" name="Text 7"/>
          <p:cNvSpPr/>
          <p:nvPr/>
        </p:nvSpPr>
        <p:spPr>
          <a:xfrm>
            <a:off x="5198626" y="4011811"/>
            <a:ext cx="1999536" cy="249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For Organizers</a:t>
            </a:r>
            <a:endParaRPr lang="en-US" sz="1550" b="1" dirty="0"/>
          </a:p>
        </p:txBody>
      </p:sp>
      <p:sp>
        <p:nvSpPr>
          <p:cNvPr id="11" name="Text 8"/>
          <p:cNvSpPr/>
          <p:nvPr/>
        </p:nvSpPr>
        <p:spPr>
          <a:xfrm>
            <a:off x="5198626" y="4421505"/>
            <a:ext cx="4111704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Cost Savings: 50% less manpower needed</a:t>
            </a:r>
          </a:p>
        </p:txBody>
      </p:sp>
      <p:sp>
        <p:nvSpPr>
          <p:cNvPr id="12" name="Text 9"/>
          <p:cNvSpPr/>
          <p:nvPr/>
        </p:nvSpPr>
        <p:spPr>
          <a:xfrm>
            <a:off x="5198626" y="4733449"/>
            <a:ext cx="4111704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Better Management: Data-driven operations</a:t>
            </a:r>
          </a:p>
        </p:txBody>
      </p:sp>
      <p:sp>
        <p:nvSpPr>
          <p:cNvPr id="13" name="Text 10"/>
          <p:cNvSpPr/>
          <p:nvPr/>
        </p:nvSpPr>
        <p:spPr>
          <a:xfrm>
            <a:off x="5198626" y="5045393"/>
            <a:ext cx="4111704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Reusability: One system supports multiple events</a:t>
            </a:r>
          </a:p>
        </p:txBody>
      </p:sp>
      <p:sp>
        <p:nvSpPr>
          <p:cNvPr id="14" name="Text 11"/>
          <p:cNvSpPr/>
          <p:nvPr/>
        </p:nvSpPr>
        <p:spPr>
          <a:xfrm>
            <a:off x="5198626" y="5357336"/>
            <a:ext cx="4111704" cy="5119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Real-time Control: Complete visibility and monitoring</a:t>
            </a:r>
          </a:p>
        </p:txBody>
      </p:sp>
      <p:sp>
        <p:nvSpPr>
          <p:cNvPr id="15" name="Text 12"/>
          <p:cNvSpPr/>
          <p:nvPr/>
        </p:nvSpPr>
        <p:spPr>
          <a:xfrm>
            <a:off x="9708237" y="4011811"/>
            <a:ext cx="1999536" cy="249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For Employers</a:t>
            </a:r>
            <a:endParaRPr lang="en-US" sz="1550" b="1" dirty="0"/>
          </a:p>
        </p:txBody>
      </p:sp>
      <p:sp>
        <p:nvSpPr>
          <p:cNvPr id="16" name="Text 13"/>
          <p:cNvSpPr/>
          <p:nvPr/>
        </p:nvSpPr>
        <p:spPr>
          <a:xfrm>
            <a:off x="9708237" y="4421505"/>
            <a:ext cx="4248150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Zero Overhead: No guidance staff needed</a:t>
            </a:r>
          </a:p>
        </p:txBody>
      </p:sp>
      <p:sp>
        <p:nvSpPr>
          <p:cNvPr id="17" name="Text 14"/>
          <p:cNvSpPr/>
          <p:nvPr/>
        </p:nvSpPr>
        <p:spPr>
          <a:xfrm>
            <a:off x="9708237" y="4733449"/>
            <a:ext cx="4248150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Better Matching: Intelligent candidate-job pairing</a:t>
            </a:r>
          </a:p>
        </p:txBody>
      </p:sp>
      <p:sp>
        <p:nvSpPr>
          <p:cNvPr id="18" name="Text 15"/>
          <p:cNvSpPr/>
          <p:nvPr/>
        </p:nvSpPr>
        <p:spPr>
          <a:xfrm>
            <a:off x="9708237" y="5045393"/>
            <a:ext cx="4248150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Time Control: Clear queue visibility</a:t>
            </a:r>
          </a:p>
        </p:txBody>
      </p:sp>
      <p:sp>
        <p:nvSpPr>
          <p:cNvPr id="19" name="Text 16"/>
          <p:cNvSpPr/>
          <p:nvPr/>
        </p:nvSpPr>
        <p:spPr>
          <a:xfrm>
            <a:off x="9708237" y="5357336"/>
            <a:ext cx="4248150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00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Data Accumulation: Complete event analytics</a:t>
            </a:r>
          </a:p>
        </p:txBody>
      </p:sp>
      <p:sp>
        <p:nvSpPr>
          <p:cNvPr id="20" name="Shape 17"/>
          <p:cNvSpPr/>
          <p:nvPr/>
        </p:nvSpPr>
        <p:spPr>
          <a:xfrm>
            <a:off x="689015" y="6873121"/>
            <a:ext cx="13252371" cy="679609"/>
          </a:xfrm>
          <a:prstGeom prst="roundRect">
            <a:avLst>
              <a:gd name="adj" fmla="val 35308"/>
            </a:avLst>
          </a:prstGeom>
          <a:solidFill>
            <a:srgbClr val="B3E7FE"/>
          </a:solidFill>
          <a:ln/>
        </p:spPr>
        <p:txBody>
          <a:bodyPr/>
          <a:lstStyle/>
          <a:p>
            <a:endParaRPr lang="zh-CN" altLang="en-US"/>
          </a:p>
        </p:txBody>
      </p:sp>
      <p:pic>
        <p:nvPicPr>
          <p:cNvPr id="2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16" y="7115770"/>
            <a:ext cx="199906" cy="159901"/>
          </a:xfrm>
          <a:prstGeom prst="rect">
            <a:avLst/>
          </a:prstGeom>
        </p:spPr>
      </p:pic>
      <p:sp>
        <p:nvSpPr>
          <p:cNvPr id="22" name="Text 18"/>
          <p:cNvSpPr/>
          <p:nvPr/>
        </p:nvSpPr>
        <p:spPr>
          <a:xfrm>
            <a:off x="1208723" y="7072908"/>
            <a:ext cx="12572762" cy="255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50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Sustainability Advantage: Moderate tech barrier with low maintenance cost, reusable across different events, and strong commercialization potential.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22867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956" y="3060621"/>
            <a:ext cx="6476167" cy="5716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Demo / Prototype Showcase</a:t>
            </a:r>
            <a:endParaRPr lang="en-US" sz="3600" b="1" dirty="0"/>
          </a:p>
        </p:txBody>
      </p:sp>
      <p:sp>
        <p:nvSpPr>
          <p:cNvPr id="4" name="Text 1"/>
          <p:cNvSpPr/>
          <p:nvPr/>
        </p:nvSpPr>
        <p:spPr>
          <a:xfrm>
            <a:off x="787956" y="3737966"/>
            <a:ext cx="6670463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350" dirty="0">
              <a:solidFill>
                <a:srgbClr val="5B6E8C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Text 2"/>
          <p:cNvSpPr/>
          <p:nvPr/>
        </p:nvSpPr>
        <p:spPr>
          <a:xfrm>
            <a:off x="787956" y="4587954"/>
            <a:ext cx="2628781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Smart Queue Assistant</a:t>
            </a:r>
            <a:endParaRPr lang="en-US" sz="1800" b="1" dirty="0"/>
          </a:p>
        </p:txBody>
      </p:sp>
      <p:sp>
        <p:nvSpPr>
          <p:cNvPr id="6" name="Text 3"/>
          <p:cNvSpPr/>
          <p:nvPr/>
        </p:nvSpPr>
        <p:spPr>
          <a:xfrm>
            <a:off x="787956" y="4983480"/>
            <a:ext cx="4199096" cy="878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Student app interface providing real-time queue status, interviewer information, and intelligent scheduling recommendations</a:t>
            </a: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5215652" y="4587954"/>
            <a:ext cx="3191113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Interviewer Queue Manager</a:t>
            </a:r>
            <a:endParaRPr lang="en-US" sz="1800" b="1" dirty="0"/>
          </a:p>
        </p:txBody>
      </p:sp>
      <p:sp>
        <p:nvSpPr>
          <p:cNvPr id="8" name="Text 5"/>
          <p:cNvSpPr/>
          <p:nvPr/>
        </p:nvSpPr>
        <p:spPr>
          <a:xfrm>
            <a:off x="5215652" y="4983480"/>
            <a:ext cx="4199096" cy="878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Interviewer dashboard interface with candidate profiles, queue visibility, and scheduling control for optimal interview flow.</a:t>
            </a:r>
          </a:p>
        </p:txBody>
      </p:sp>
      <p:sp>
        <p:nvSpPr>
          <p:cNvPr id="9" name="Text 6"/>
          <p:cNvSpPr/>
          <p:nvPr/>
        </p:nvSpPr>
        <p:spPr>
          <a:xfrm>
            <a:off x="9643348" y="4587954"/>
            <a:ext cx="3432929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Organizer Monitoring Console</a:t>
            </a:r>
            <a:endParaRPr lang="en-US" sz="1800" b="1" dirty="0"/>
          </a:p>
        </p:txBody>
      </p:sp>
      <p:sp>
        <p:nvSpPr>
          <p:cNvPr id="10" name="Text 7"/>
          <p:cNvSpPr/>
          <p:nvPr/>
        </p:nvSpPr>
        <p:spPr>
          <a:xfrm>
            <a:off x="9643348" y="4983480"/>
            <a:ext cx="4199096" cy="8783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Live event control screen with comprehensive analytics, real-time monitoring, and system management capabilities</a:t>
            </a:r>
            <a:r>
              <a:rPr lang="en-US" sz="1400" dirty="0">
                <a:solidFill>
                  <a:srgbClr val="5B6E8C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787956" y="6067544"/>
            <a:ext cx="4229576" cy="1392555"/>
          </a:xfrm>
          <a:prstGeom prst="roundRect">
            <a:avLst>
              <a:gd name="adj" fmla="val 19706"/>
            </a:avLst>
          </a:prstGeom>
          <a:solidFill>
            <a:srgbClr val="FFFFFF"/>
          </a:solidFill>
          <a:ln w="2286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993696" y="6273284"/>
            <a:ext cx="2708077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Algorithm Visualization</a:t>
            </a:r>
            <a:endParaRPr lang="en-US" sz="1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Text 10"/>
          <p:cNvSpPr/>
          <p:nvPr/>
        </p:nvSpPr>
        <p:spPr>
          <a:xfrm>
            <a:off x="993696" y="6668810"/>
            <a:ext cx="3818096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350" dirty="0">
                <a:solidFill>
                  <a:schemeClr val="accent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Live view of insertion and conflict resolution processes in action</a:t>
            </a:r>
          </a:p>
        </p:txBody>
      </p:sp>
      <p:sp>
        <p:nvSpPr>
          <p:cNvPr id="14" name="Shape 11"/>
          <p:cNvSpPr/>
          <p:nvPr/>
        </p:nvSpPr>
        <p:spPr>
          <a:xfrm>
            <a:off x="5200412" y="6067544"/>
            <a:ext cx="4229576" cy="1392555"/>
          </a:xfrm>
          <a:prstGeom prst="roundRect">
            <a:avLst>
              <a:gd name="adj" fmla="val 19706"/>
            </a:avLst>
          </a:prstGeom>
          <a:solidFill>
            <a:srgbClr val="FFFFFF"/>
          </a:solidFill>
          <a:ln w="2286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2"/>
          <p:cNvSpPr/>
          <p:nvPr/>
        </p:nvSpPr>
        <p:spPr>
          <a:xfrm>
            <a:off x="5406152" y="6273284"/>
            <a:ext cx="2286714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Concurrency Test</a:t>
            </a:r>
            <a:endParaRPr lang="en-US" sz="1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Text 13"/>
          <p:cNvSpPr/>
          <p:nvPr/>
        </p:nvSpPr>
        <p:spPr>
          <a:xfrm>
            <a:off x="5406152" y="6668810"/>
            <a:ext cx="3818096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300"/>
              </a:lnSpc>
            </a:pPr>
            <a:r>
              <a:rPr lang="en-US" sz="1350" dirty="0">
                <a:solidFill>
                  <a:schemeClr val="accent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Stable performance under 100 simultaneous users with real-time updates</a:t>
            </a:r>
          </a:p>
        </p:txBody>
      </p:sp>
      <p:sp>
        <p:nvSpPr>
          <p:cNvPr id="17" name="Shape 14"/>
          <p:cNvSpPr/>
          <p:nvPr/>
        </p:nvSpPr>
        <p:spPr>
          <a:xfrm>
            <a:off x="9612868" y="6067544"/>
            <a:ext cx="4229576" cy="1392555"/>
          </a:xfrm>
          <a:prstGeom prst="roundRect">
            <a:avLst>
              <a:gd name="adj" fmla="val 19706"/>
            </a:avLst>
          </a:prstGeom>
          <a:solidFill>
            <a:srgbClr val="FFFFFF"/>
          </a:solidFill>
          <a:ln w="2286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5"/>
          <p:cNvSpPr/>
          <p:nvPr/>
        </p:nvSpPr>
        <p:spPr>
          <a:xfrm>
            <a:off x="9818608" y="6273284"/>
            <a:ext cx="2286714" cy="285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Data Visualization</a:t>
            </a:r>
            <a:endParaRPr lang="en-US" sz="18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Text 16"/>
          <p:cNvSpPr/>
          <p:nvPr/>
        </p:nvSpPr>
        <p:spPr>
          <a:xfrm>
            <a:off x="9818608" y="6668810"/>
            <a:ext cx="3818096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ts val="2300"/>
              </a:lnSpc>
              <a:buNone/>
            </a:pPr>
            <a:r>
              <a:rPr lang="en-US" sz="1350" dirty="0">
                <a:solidFill>
                  <a:schemeClr val="accent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Complete event lifecycle analytics and comprehensive reporting system</a:t>
            </a:r>
          </a:p>
        </p:txBody>
      </p:sp>
      <p:pic>
        <p:nvPicPr>
          <p:cNvPr id="20" name="Prototype showcase">
            <a:hlinkClick r:id="" action="ppaction://media"/>
            <a:extLst>
              <a:ext uri="{FF2B5EF4-FFF2-40B4-BE49-F238E27FC236}">
                <a16:creationId xmlns:a16="http://schemas.microsoft.com/office/drawing/2014/main" id="{DC71F6BF-E152-4137-2C04-6D274C57A2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04682" y="2528366"/>
            <a:ext cx="3277331" cy="17809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17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3043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0" y="-1132"/>
            <a:ext cx="14630400" cy="8230433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740331" y="727115"/>
            <a:ext cx="7584281" cy="537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5B6E8C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Project Value &amp; Learning Outcomes</a:t>
            </a:r>
            <a:endParaRPr lang="en-US" sz="3350" b="1" dirty="0"/>
          </a:p>
        </p:txBody>
      </p:sp>
      <p:sp>
        <p:nvSpPr>
          <p:cNvPr id="5" name="Text 2"/>
          <p:cNvSpPr/>
          <p:nvPr/>
        </p:nvSpPr>
        <p:spPr>
          <a:xfrm>
            <a:off x="740331" y="1521976"/>
            <a:ext cx="13149739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Comprehensive achievements demonstrating technical innovation, engineering excellence, and systematic problem-solving approach.</a:t>
            </a:r>
          </a:p>
        </p:txBody>
      </p:sp>
      <p:sp>
        <p:nvSpPr>
          <p:cNvPr id="6" name="Shape 3"/>
          <p:cNvSpPr/>
          <p:nvPr/>
        </p:nvSpPr>
        <p:spPr>
          <a:xfrm>
            <a:off x="740331" y="1990368"/>
            <a:ext cx="4268629" cy="3188375"/>
          </a:xfrm>
          <a:prstGeom prst="roundRect">
            <a:avLst>
              <a:gd name="adj" fmla="val 8086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758" y="2169795"/>
            <a:ext cx="515541" cy="515541"/>
          </a:xfrm>
          <a:prstGeom prst="rect">
            <a:avLst/>
          </a:prstGeom>
        </p:spPr>
      </p:pic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561" y="2282547"/>
            <a:ext cx="231934" cy="29003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919758" y="2857143"/>
            <a:ext cx="2313384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chemeClr val="accent1">
                    <a:lumMod val="50000"/>
                  </a:schemeClr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Algorithm Innovation</a:t>
            </a:r>
            <a:endParaRPr lang="en-US" sz="165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Text 5"/>
          <p:cNvSpPr/>
          <p:nvPr/>
        </p:nvSpPr>
        <p:spPr>
          <a:xfrm>
            <a:off x="919758" y="3228856"/>
            <a:ext cx="3909774" cy="550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Custom multi-level queueing algorithm for complex scheduling</a:t>
            </a:r>
          </a:p>
        </p:txBody>
      </p:sp>
      <p:sp>
        <p:nvSpPr>
          <p:cNvPr id="11" name="Text 6"/>
          <p:cNvSpPr/>
          <p:nvPr/>
        </p:nvSpPr>
        <p:spPr>
          <a:xfrm>
            <a:off x="919758" y="3839051"/>
            <a:ext cx="3909774" cy="550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Dynamic threshold design balancing fairness &amp; efficiency</a:t>
            </a:r>
          </a:p>
        </p:txBody>
      </p:sp>
      <p:sp>
        <p:nvSpPr>
          <p:cNvPr id="12" name="Text 7"/>
          <p:cNvSpPr/>
          <p:nvPr/>
        </p:nvSpPr>
        <p:spPr>
          <a:xfrm>
            <a:off x="919758" y="4449247"/>
            <a:ext cx="3909774" cy="550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"Smart Insertion" systematized into algorithmic decisions</a:t>
            </a:r>
          </a:p>
        </p:txBody>
      </p:sp>
      <p:sp>
        <p:nvSpPr>
          <p:cNvPr id="13" name="Shape 8"/>
          <p:cNvSpPr/>
          <p:nvPr/>
        </p:nvSpPr>
        <p:spPr>
          <a:xfrm>
            <a:off x="5180767" y="1990368"/>
            <a:ext cx="4268748" cy="3188375"/>
          </a:xfrm>
          <a:prstGeom prst="roundRect">
            <a:avLst>
              <a:gd name="adj" fmla="val 8086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60194" y="2169795"/>
            <a:ext cx="515541" cy="515541"/>
          </a:xfrm>
          <a:prstGeom prst="rect">
            <a:avLst/>
          </a:prstGeom>
        </p:spPr>
      </p:pic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1997" y="2282547"/>
            <a:ext cx="231934" cy="29003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360194" y="2857143"/>
            <a:ext cx="2148483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Engineering Skills</a:t>
            </a:r>
            <a:endParaRPr lang="en-US" sz="1650" b="1" dirty="0"/>
          </a:p>
        </p:txBody>
      </p:sp>
      <p:sp>
        <p:nvSpPr>
          <p:cNvPr id="17" name="Text 10"/>
          <p:cNvSpPr/>
          <p:nvPr/>
        </p:nvSpPr>
        <p:spPr>
          <a:xfrm>
            <a:off x="5360194" y="3228856"/>
            <a:ext cx="3909893" cy="550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Full-stack experience: needs → design → code → test → deploy</a:t>
            </a:r>
          </a:p>
        </p:txBody>
      </p:sp>
      <p:sp>
        <p:nvSpPr>
          <p:cNvPr id="18" name="Text 11"/>
          <p:cNvSpPr/>
          <p:nvPr/>
        </p:nvSpPr>
        <p:spPr>
          <a:xfrm>
            <a:off x="5360194" y="3839051"/>
            <a:ext cx="3909893" cy="550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High-concurrency system design with data consistency</a:t>
            </a:r>
          </a:p>
        </p:txBody>
      </p:sp>
      <p:sp>
        <p:nvSpPr>
          <p:cNvPr id="19" name="Text 12"/>
          <p:cNvSpPr/>
          <p:nvPr/>
        </p:nvSpPr>
        <p:spPr>
          <a:xfrm>
            <a:off x="5360194" y="4449247"/>
            <a:ext cx="3909893" cy="550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Professional-grade architecture and implementation</a:t>
            </a:r>
          </a:p>
        </p:txBody>
      </p:sp>
      <p:sp>
        <p:nvSpPr>
          <p:cNvPr id="20" name="Shape 13"/>
          <p:cNvSpPr/>
          <p:nvPr/>
        </p:nvSpPr>
        <p:spPr>
          <a:xfrm>
            <a:off x="9621322" y="1990368"/>
            <a:ext cx="4268629" cy="3188375"/>
          </a:xfrm>
          <a:prstGeom prst="roundRect">
            <a:avLst>
              <a:gd name="adj" fmla="val 8086"/>
            </a:avLst>
          </a:prstGeom>
          <a:solidFill>
            <a:srgbClr val="E6F7FF"/>
          </a:solidFill>
          <a:ln w="7620">
            <a:solidFill>
              <a:srgbClr val="B3D5E4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0749" y="2169795"/>
            <a:ext cx="515541" cy="515541"/>
          </a:xfrm>
          <a:prstGeom prst="rect">
            <a:avLst/>
          </a:prstGeom>
        </p:spPr>
      </p:pic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42552" y="2282547"/>
            <a:ext cx="231934" cy="290036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9800749" y="2857143"/>
            <a:ext cx="2733199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b="1" dirty="0">
                <a:solidFill>
                  <a:srgbClr val="000000"/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Problem-Solving Mindset</a:t>
            </a:r>
            <a:endParaRPr lang="en-US" sz="1650" b="1" dirty="0"/>
          </a:p>
        </p:txBody>
      </p:sp>
      <p:sp>
        <p:nvSpPr>
          <p:cNvPr id="24" name="Text 15"/>
          <p:cNvSpPr/>
          <p:nvPr/>
        </p:nvSpPr>
        <p:spPr>
          <a:xfrm>
            <a:off x="9800749" y="3228856"/>
            <a:ext cx="3909774" cy="550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Grounded in real-world pain points, solved systematically</a:t>
            </a:r>
          </a:p>
        </p:txBody>
      </p:sp>
      <p:sp>
        <p:nvSpPr>
          <p:cNvPr id="25" name="Text 16"/>
          <p:cNvSpPr/>
          <p:nvPr/>
        </p:nvSpPr>
        <p:spPr>
          <a:xfrm>
            <a:off x="9800749" y="3839051"/>
            <a:ext cx="3909774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MVP design under resource constraints</a:t>
            </a:r>
          </a:p>
        </p:txBody>
      </p:sp>
      <p:sp>
        <p:nvSpPr>
          <p:cNvPr id="26" name="Text 17"/>
          <p:cNvSpPr/>
          <p:nvPr/>
        </p:nvSpPr>
        <p:spPr>
          <a:xfrm>
            <a:off x="9800749" y="4174212"/>
            <a:ext cx="3909774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5B6E8C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Data-driven validation and feedback loops</a:t>
            </a:r>
          </a:p>
        </p:txBody>
      </p:sp>
      <p:sp>
        <p:nvSpPr>
          <p:cNvPr id="27" name="Text 18"/>
          <p:cNvSpPr/>
          <p:nvPr/>
        </p:nvSpPr>
        <p:spPr>
          <a:xfrm>
            <a:off x="998101" y="5629870"/>
            <a:ext cx="2859286" cy="322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Alexandria Medium" pitchFamily="34" charset="0"/>
                <a:ea typeface="Alexandria Medium" pitchFamily="34" charset="-122"/>
                <a:cs typeface="Alexandria Medium" pitchFamily="34" charset="-120"/>
              </a:rPr>
              <a:t>Project Differentiators</a:t>
            </a:r>
            <a:endParaRPr lang="en-US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Text 19"/>
          <p:cNvSpPr/>
          <p:nvPr/>
        </p:nvSpPr>
        <p:spPr>
          <a:xfrm>
            <a:off x="998101" y="6209824"/>
            <a:ext cx="12891968" cy="1100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lnSpc>
                <a:spcPts val="215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350" dirty="0">
                <a:solidFill>
                  <a:schemeClr val="accent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Originality: Based on real research with custom algorithm design</a:t>
            </a:r>
          </a:p>
          <a:p>
            <a:pPr marL="285750" indent="-285750">
              <a:lnSpc>
                <a:spcPts val="215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350" dirty="0">
                <a:solidFill>
                  <a:schemeClr val="accent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Practicality: Solves visible problem with clear use case</a:t>
            </a:r>
          </a:p>
          <a:p>
            <a:pPr marL="285750" indent="-285750">
              <a:lnSpc>
                <a:spcPts val="215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350" dirty="0">
                <a:solidFill>
                  <a:schemeClr val="accent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Technical Depth: Covers algorithms, concurrency, architecture</a:t>
            </a:r>
          </a:p>
          <a:p>
            <a:pPr marL="285750" indent="-285750">
              <a:lnSpc>
                <a:spcPts val="2150"/>
              </a:lnSpc>
              <a:buSzPct val="100000"/>
              <a:buFont typeface="Wingdings" panose="05000000000000000000" pitchFamily="2" charset="2"/>
              <a:buChar char="ü"/>
            </a:pPr>
            <a:r>
              <a:rPr lang="en-US" sz="1350" dirty="0">
                <a:solidFill>
                  <a:schemeClr val="accent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End-to-End: Full-stack implementation from frontend to deployment</a:t>
            </a:r>
          </a:p>
        </p:txBody>
      </p:sp>
      <p:sp>
        <p:nvSpPr>
          <p:cNvPr id="29" name="Shape 20"/>
          <p:cNvSpPr/>
          <p:nvPr/>
        </p:nvSpPr>
        <p:spPr>
          <a:xfrm>
            <a:off x="740331" y="5372100"/>
            <a:ext cx="22860" cy="2131219"/>
          </a:xfrm>
          <a:prstGeom prst="rect">
            <a:avLst/>
          </a:prstGeom>
          <a:solidFill>
            <a:srgbClr val="AAE4FE"/>
          </a:solidFill>
          <a:ln/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720</Words>
  <Application>Microsoft Office PowerPoint</Application>
  <PresentationFormat>自定义</PresentationFormat>
  <Paragraphs>112</Paragraphs>
  <Slides>7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Manrope</vt:lpstr>
      <vt:lpstr>Microsoft JhengHei</vt:lpstr>
      <vt:lpstr>Arial</vt:lpstr>
      <vt:lpstr>Alexandria Light</vt:lpstr>
      <vt:lpstr>Wingdings</vt:lpstr>
      <vt:lpstr>Alexandria Medium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Molata Micheal</cp:lastModifiedBy>
  <cp:revision>5</cp:revision>
  <dcterms:created xsi:type="dcterms:W3CDTF">2025-09-28T10:46:53Z</dcterms:created>
  <dcterms:modified xsi:type="dcterms:W3CDTF">2025-09-29T12:02:37Z</dcterms:modified>
</cp:coreProperties>
</file>